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punj.edu/middle-states-self-study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163782"/>
            <a:ext cx="8361229" cy="3519054"/>
          </a:xfrm>
        </p:spPr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Middle States Reaccreditation</a:t>
            </a:r>
            <a:br>
              <a:rPr lang="en-US" sz="3600" b="1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</a:br>
            <a:r>
              <a:rPr lang="en-US" sz="3600" b="1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2020-2021</a:t>
            </a:r>
            <a:br>
              <a:rPr lang="en-US" sz="3600" b="1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</a:br>
            <a:r>
              <a:rPr lang="en-US" sz="3600" b="1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 </a:t>
            </a:r>
            <a:r>
              <a:rPr lang="en-US" sz="36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/>
            </a:r>
            <a:br>
              <a:rPr lang="en-US" sz="36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</a:br>
            <a:r>
              <a:rPr lang="en-US" sz="36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Preparing for the site visit</a:t>
            </a:r>
            <a:br>
              <a:rPr lang="en-US" sz="36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</a:br>
            <a:r>
              <a:rPr lang="en-US" sz="36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/>
            </a:r>
            <a:br>
              <a:rPr lang="en-US" sz="36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</a:br>
            <a:r>
              <a:rPr lang="en-US" sz="2400" dirty="0">
                <a:solidFill>
                  <a:srgbClr val="7030A0"/>
                </a:solidFill>
                <a:latin typeface="Franklin Gothic Demi" panose="020B0703020102020204" pitchFamily="34" charset="0"/>
              </a:rPr>
              <a:t>William Paterson University</a:t>
            </a:r>
            <a:r>
              <a:rPr lang="en-US" sz="24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/>
            </a:r>
            <a:br>
              <a:rPr lang="en-US" sz="24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Town Hall</a:t>
            </a:r>
            <a:br>
              <a:rPr lang="en-US" sz="24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Feb. 24, 2021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858326"/>
            <a:ext cx="6831673" cy="775855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by Steering Committee Co-chairs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Dr</a:t>
            </a:r>
            <a:r>
              <a:rPr lang="en-US" sz="2000" dirty="0">
                <a:solidFill>
                  <a:srgbClr val="7030A0"/>
                </a:solidFill>
              </a:rPr>
              <a:t>. Sandra Hill &amp; Dr. Jonathan Lincoln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Our Self-study Process</a:t>
            </a:r>
            <a:endParaRPr lang="en-US" dirty="0">
              <a:solidFill>
                <a:srgbClr val="7030A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84217"/>
            <a:ext cx="9601200" cy="4581238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Collaborative and coordinated effort 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Formation of Working Groups and Steering Committee (composed of co-chairs of each Working Group + students + BOT member + alum rep)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Representation from all University units on the Working Groups – nominations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Working Group Kick-off meeting Feb. 22, 2019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Self-study Design Document – Accepted June 25, 2019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MSCHE Liaison Officer visit, Dr. Hilda Colon Plumey – April 23, 2019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First Town Hall – March 11, 2020 – Draft 1 for community feedback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636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Research and Writing the Self-study</a:t>
            </a:r>
            <a:endParaRPr lang="en-US" dirty="0">
              <a:solidFill>
                <a:srgbClr val="7030A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04290"/>
            <a:ext cx="9601200" cy="4433455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Standards-based approach (vs. theme based) – focused on addressing 7 Standards of Middle States Commission on Higher Education </a:t>
            </a:r>
            <a:r>
              <a:rPr lang="en-US" sz="2400" dirty="0" smtClean="0">
                <a:solidFill>
                  <a:srgbClr val="7030A0"/>
                </a:solidFill>
              </a:rPr>
              <a:t>(MSCHE) and </a:t>
            </a:r>
            <a:r>
              <a:rPr lang="en-US" sz="2400" dirty="0">
                <a:solidFill>
                  <a:srgbClr val="7030A0"/>
                </a:solidFill>
              </a:rPr>
              <a:t>their criteria</a:t>
            </a:r>
          </a:p>
          <a:p>
            <a:r>
              <a:rPr lang="en-US" sz="2400" dirty="0">
                <a:solidFill>
                  <a:srgbClr val="7030A0"/>
                </a:solidFill>
              </a:rPr>
              <a:t>Templates and work sheets for the working groups to ensure uniformity in research and timelines for drafts of the </a:t>
            </a:r>
            <a:r>
              <a:rPr lang="en-US" sz="2400" dirty="0" smtClean="0">
                <a:solidFill>
                  <a:srgbClr val="7030A0"/>
                </a:solidFill>
              </a:rPr>
              <a:t>self-study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Established a SharePoint site for working groups’ work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Established a Middle States Reaccreditation webpage (IE website)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Three (3) distinct drafts of the self-study;  feedback solicited from the campus community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Feedback Draft 3 from Review Team Chair – Preliminary Site Visit – Nov. 6, 2020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10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7070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Drafting our Self-study</a:t>
            </a:r>
            <a:endParaRPr lang="en-US" dirty="0">
              <a:solidFill>
                <a:srgbClr val="7030A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39637"/>
            <a:ext cx="9601200" cy="4581236"/>
          </a:xfrm>
        </p:spPr>
        <p:txBody>
          <a:bodyPr>
            <a:normAutofit fontScale="85000" lnSpcReduction="20000"/>
          </a:bodyPr>
          <a:lstStyle/>
          <a:p>
            <a:pPr marL="914400" lvl="2" indent="0">
              <a:buNone/>
            </a:pPr>
            <a:r>
              <a:rPr lang="en-US" sz="2600" dirty="0" smtClean="0">
                <a:solidFill>
                  <a:srgbClr val="7030A0"/>
                </a:solidFill>
              </a:rPr>
              <a:t>Spring </a:t>
            </a:r>
            <a:r>
              <a:rPr lang="en-US" sz="2600" dirty="0">
                <a:solidFill>
                  <a:srgbClr val="7030A0"/>
                </a:solidFill>
              </a:rPr>
              <a:t>2020: </a:t>
            </a:r>
          </a:p>
          <a:p>
            <a:pPr marL="914400" lvl="2" indent="0">
              <a:buNone/>
            </a:pPr>
            <a:r>
              <a:rPr lang="en-US" sz="3000" b="1" i="1" dirty="0">
                <a:solidFill>
                  <a:srgbClr val="7030A0"/>
                </a:solidFill>
              </a:rPr>
              <a:t>Draft 1</a:t>
            </a:r>
            <a:r>
              <a:rPr lang="en-US" sz="3000" dirty="0">
                <a:solidFill>
                  <a:srgbClr val="7030A0"/>
                </a:solidFill>
              </a:rPr>
              <a:t>: </a:t>
            </a:r>
            <a:r>
              <a:rPr lang="en-US" sz="3000" i="1" dirty="0">
                <a:solidFill>
                  <a:srgbClr val="7030A0"/>
                </a:solidFill>
              </a:rPr>
              <a:t>Meeting the MSCHE standards’ criteria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Feedback solicited from the campus community –”filling in the gaps” on criteria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Feedback utilized in draft revisions</a:t>
            </a:r>
          </a:p>
          <a:p>
            <a:pPr marL="914400" lvl="2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914400" lvl="2" indent="0">
              <a:buNone/>
            </a:pPr>
            <a:r>
              <a:rPr lang="en-US" sz="2600" dirty="0">
                <a:solidFill>
                  <a:srgbClr val="7030A0"/>
                </a:solidFill>
              </a:rPr>
              <a:t>Spring 2020-Summer 2020</a:t>
            </a:r>
          </a:p>
          <a:p>
            <a:pPr marL="914400" lvl="2" indent="0">
              <a:buNone/>
            </a:pPr>
            <a:r>
              <a:rPr lang="en-US" sz="3000" b="1" i="1" dirty="0">
                <a:solidFill>
                  <a:srgbClr val="7030A0"/>
                </a:solidFill>
              </a:rPr>
              <a:t>Draft 2</a:t>
            </a:r>
            <a:r>
              <a:rPr lang="en-US" sz="3000" dirty="0">
                <a:solidFill>
                  <a:srgbClr val="7030A0"/>
                </a:solidFill>
              </a:rPr>
              <a:t>:  </a:t>
            </a:r>
            <a:r>
              <a:rPr lang="en-US" sz="3000" i="1" dirty="0">
                <a:solidFill>
                  <a:srgbClr val="7030A0"/>
                </a:solidFill>
              </a:rPr>
              <a:t>Telling our story 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Revise and rewrite to create a narrative (Draft 2</a:t>
            </a:r>
            <a:r>
              <a:rPr lang="en-US" dirty="0" smtClean="0">
                <a:solidFill>
                  <a:srgbClr val="7030A0"/>
                </a:solidFill>
              </a:rPr>
              <a:t>) – solicited feedback Sept. 2020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>
                <a:solidFill>
                  <a:srgbClr val="7030A0"/>
                </a:solidFill>
              </a:rPr>
              <a:t>Construction of an interesting, clear, and compelling story</a:t>
            </a:r>
          </a:p>
          <a:p>
            <a:pPr marL="914400" lvl="2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914400" lvl="2" indent="0">
              <a:buNone/>
            </a:pPr>
            <a:r>
              <a:rPr lang="en-US" sz="2600" dirty="0">
                <a:solidFill>
                  <a:srgbClr val="7030A0"/>
                </a:solidFill>
              </a:rPr>
              <a:t>Summer 2020-Fall 2020</a:t>
            </a:r>
          </a:p>
          <a:p>
            <a:pPr marL="914400" lvl="2" indent="0">
              <a:buNone/>
            </a:pPr>
            <a:r>
              <a:rPr lang="en-US" sz="3000" b="1" i="1" dirty="0">
                <a:solidFill>
                  <a:srgbClr val="7030A0"/>
                </a:solidFill>
              </a:rPr>
              <a:t>Draft 3:</a:t>
            </a:r>
            <a:r>
              <a:rPr lang="en-US" sz="3000" dirty="0">
                <a:solidFill>
                  <a:srgbClr val="7030A0"/>
                </a:solidFill>
              </a:rPr>
              <a:t>  </a:t>
            </a:r>
            <a:r>
              <a:rPr lang="en-US" sz="3000" i="1" dirty="0">
                <a:solidFill>
                  <a:srgbClr val="7030A0"/>
                </a:solidFill>
              </a:rPr>
              <a:t>Rewriting and Revising our story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Visiting team chair preliminary visit, fall 2020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Final revisions per team chair in fall </a:t>
            </a:r>
            <a:r>
              <a:rPr lang="en-US" dirty="0" smtClean="0">
                <a:solidFill>
                  <a:srgbClr val="7030A0"/>
                </a:solidFill>
              </a:rPr>
              <a:t>2020/early spring 2021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>
                <a:solidFill>
                  <a:srgbClr val="7030A0"/>
                </a:solidFill>
              </a:rPr>
              <a:t>Submit self-study to MSCHE review team, </a:t>
            </a:r>
            <a:r>
              <a:rPr lang="en-US" dirty="0" smtClean="0">
                <a:solidFill>
                  <a:srgbClr val="7030A0"/>
                </a:solidFill>
              </a:rPr>
              <a:t>February 2021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We’ve come a long way, And now…</a:t>
            </a:r>
            <a:endParaRPr lang="en-US" dirty="0">
              <a:solidFill>
                <a:srgbClr val="7030A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78182"/>
            <a:ext cx="9601200" cy="4479636"/>
          </a:xfrm>
        </p:spPr>
        <p:txBody>
          <a:bodyPr>
            <a:normAutofit fontScale="47500" lnSpcReduction="20000"/>
          </a:bodyPr>
          <a:lstStyle/>
          <a:p>
            <a:r>
              <a:rPr lang="en-US" sz="6000" dirty="0">
                <a:solidFill>
                  <a:srgbClr val="7030A0"/>
                </a:solidFill>
                <a:latin typeface="Franklin Gothic Demi" panose="020B0703020102020204" pitchFamily="34" charset="0"/>
              </a:rPr>
              <a:t>Uploaded to Middle States portal – Feb. 5, 2021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-</a:t>
            </a:r>
            <a:r>
              <a:rPr lang="en-US" sz="5000" dirty="0">
                <a:solidFill>
                  <a:srgbClr val="7030A0"/>
                </a:solidFill>
              </a:rPr>
              <a:t>Self-study report (includes Requirements of Affiliation)</a:t>
            </a:r>
          </a:p>
          <a:p>
            <a:pPr marL="0" indent="0">
              <a:buNone/>
            </a:pPr>
            <a:r>
              <a:rPr lang="en-US" sz="5000" dirty="0">
                <a:solidFill>
                  <a:srgbClr val="7030A0"/>
                </a:solidFill>
              </a:rPr>
              <a:t>	-Verification of Compliance </a:t>
            </a:r>
            <a:r>
              <a:rPr lang="en-US" sz="5000" dirty="0" smtClean="0">
                <a:solidFill>
                  <a:srgbClr val="7030A0"/>
                </a:solidFill>
              </a:rPr>
              <a:t>report</a:t>
            </a:r>
          </a:p>
          <a:p>
            <a:pPr marL="0" indent="0">
              <a:buNone/>
            </a:pPr>
            <a:endParaRPr lang="en-US" sz="3300" dirty="0">
              <a:solidFill>
                <a:srgbClr val="7030A0"/>
              </a:solidFill>
            </a:endParaRPr>
          </a:p>
          <a:p>
            <a:r>
              <a:rPr lang="en-US" sz="6000" dirty="0">
                <a:solidFill>
                  <a:srgbClr val="7030A0"/>
                </a:solidFill>
                <a:latin typeface="Franklin Gothic Demi Cond" panose="020B0706030402020204" pitchFamily="34" charset="0"/>
              </a:rPr>
              <a:t>Site visit  March 14-17, 2021</a:t>
            </a:r>
          </a:p>
          <a:p>
            <a:pPr marL="0" indent="0">
              <a:buNone/>
            </a:pPr>
            <a:r>
              <a:rPr lang="en-US" sz="2900" dirty="0">
                <a:solidFill>
                  <a:srgbClr val="7030A0"/>
                </a:solidFill>
              </a:rPr>
              <a:t>	</a:t>
            </a:r>
            <a:r>
              <a:rPr lang="en-US" sz="5000" dirty="0">
                <a:solidFill>
                  <a:srgbClr val="7030A0"/>
                </a:solidFill>
              </a:rPr>
              <a:t>--</a:t>
            </a:r>
            <a:r>
              <a:rPr lang="en-US" sz="5000" b="1" i="1" dirty="0">
                <a:solidFill>
                  <a:srgbClr val="7030A0"/>
                </a:solidFill>
              </a:rPr>
              <a:t>Sun. March 14 </a:t>
            </a:r>
            <a:r>
              <a:rPr lang="en-US" sz="5000" dirty="0">
                <a:solidFill>
                  <a:srgbClr val="7030A0"/>
                </a:solidFill>
              </a:rPr>
              <a:t>– Welcome Review Committee</a:t>
            </a:r>
          </a:p>
          <a:p>
            <a:pPr marL="530352" lvl="1" indent="0">
              <a:buNone/>
            </a:pPr>
            <a:r>
              <a:rPr lang="en-US" sz="5000" dirty="0">
                <a:solidFill>
                  <a:srgbClr val="7030A0"/>
                </a:solidFill>
              </a:rPr>
              <a:t>	--</a:t>
            </a:r>
            <a:r>
              <a:rPr lang="en-US" sz="5000" b="1" dirty="0">
                <a:solidFill>
                  <a:srgbClr val="7030A0"/>
                </a:solidFill>
              </a:rPr>
              <a:t>Mon. March 15 </a:t>
            </a:r>
            <a:r>
              <a:rPr lang="en-US" sz="5000" dirty="0">
                <a:solidFill>
                  <a:srgbClr val="7030A0"/>
                </a:solidFill>
              </a:rPr>
              <a:t>– Review Committee meets with university </a:t>
            </a:r>
            <a:r>
              <a:rPr lang="en-US" sz="5000" dirty="0" smtClean="0">
                <a:solidFill>
                  <a:srgbClr val="7030A0"/>
                </a:solidFill>
              </a:rPr>
              <a:t>	community (</a:t>
            </a:r>
            <a:r>
              <a:rPr lang="en-US" sz="5000" dirty="0">
                <a:solidFill>
                  <a:srgbClr val="7030A0"/>
                </a:solidFill>
              </a:rPr>
              <a:t>Steering Committee, Working Groups, students, </a:t>
            </a:r>
            <a:r>
              <a:rPr lang="en-US" sz="5000" dirty="0" smtClean="0">
                <a:solidFill>
                  <a:srgbClr val="7030A0"/>
                </a:solidFill>
              </a:rPr>
              <a:t>	faculty</a:t>
            </a:r>
            <a:r>
              <a:rPr lang="en-US" sz="5000" dirty="0">
                <a:solidFill>
                  <a:srgbClr val="7030A0"/>
                </a:solidFill>
              </a:rPr>
              <a:t>, staff, admin)</a:t>
            </a:r>
          </a:p>
          <a:p>
            <a:pPr marL="530352" lvl="1" indent="0">
              <a:buNone/>
            </a:pPr>
            <a:r>
              <a:rPr lang="en-US" sz="5000" dirty="0">
                <a:solidFill>
                  <a:srgbClr val="7030A0"/>
                </a:solidFill>
              </a:rPr>
              <a:t>	--</a:t>
            </a:r>
            <a:r>
              <a:rPr lang="en-US" sz="5000" b="1" dirty="0">
                <a:solidFill>
                  <a:srgbClr val="7030A0"/>
                </a:solidFill>
              </a:rPr>
              <a:t>Tue. March 16 </a:t>
            </a:r>
            <a:r>
              <a:rPr lang="en-US" sz="5000" dirty="0">
                <a:solidFill>
                  <a:srgbClr val="7030A0"/>
                </a:solidFill>
              </a:rPr>
              <a:t>-- Review Committee meets with university </a:t>
            </a:r>
            <a:r>
              <a:rPr lang="en-US" sz="5000" dirty="0" smtClean="0">
                <a:solidFill>
                  <a:srgbClr val="7030A0"/>
                </a:solidFill>
              </a:rPr>
              <a:t>	community </a:t>
            </a:r>
            <a:r>
              <a:rPr lang="en-US" sz="5000" dirty="0">
                <a:solidFill>
                  <a:srgbClr val="7030A0"/>
                </a:solidFill>
              </a:rPr>
              <a:t>(cont’d)</a:t>
            </a:r>
          </a:p>
          <a:p>
            <a:pPr marL="530352" lvl="1" indent="0">
              <a:buNone/>
            </a:pPr>
            <a:r>
              <a:rPr lang="en-US" sz="5000" dirty="0">
                <a:solidFill>
                  <a:srgbClr val="7030A0"/>
                </a:solidFill>
              </a:rPr>
              <a:t>	--</a:t>
            </a:r>
            <a:r>
              <a:rPr lang="en-US" sz="5000" b="1" dirty="0">
                <a:solidFill>
                  <a:srgbClr val="7030A0"/>
                </a:solidFill>
              </a:rPr>
              <a:t>Wed. March 17 </a:t>
            </a:r>
            <a:r>
              <a:rPr lang="en-US" sz="5000" dirty="0">
                <a:solidFill>
                  <a:srgbClr val="7030A0"/>
                </a:solidFill>
              </a:rPr>
              <a:t>– Readout of visiting team’s committee findings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9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Documents under review</a:t>
            </a:r>
            <a:endParaRPr lang="en-US" dirty="0">
              <a:solidFill>
                <a:srgbClr val="7030A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Self-study (with supporting evidence)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Requirements of Affiliation (contained in the self-study)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Verification of Compliance Report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68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  <a:latin typeface="Franklin Gothic Demi" panose="020B0703020102020204" pitchFamily="34" charset="0"/>
              </a:rPr>
              <a:t>What to 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01091"/>
            <a:ext cx="9601200" cy="4470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7030A0"/>
                </a:solidFill>
              </a:rPr>
              <a:t>Interviews with various university groups that worked on the self-study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-Steering Committee, Working Groups, President, Provost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7030A0"/>
                </a:solidFill>
              </a:rPr>
              <a:t>Interviews with other university groups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-Faculty Groups </a:t>
            </a:r>
            <a:r>
              <a:rPr lang="en-US" dirty="0" smtClean="0">
                <a:solidFill>
                  <a:srgbClr val="7030A0"/>
                </a:solidFill>
              </a:rPr>
              <a:t>– </a:t>
            </a:r>
            <a:r>
              <a:rPr lang="en-US" dirty="0">
                <a:solidFill>
                  <a:srgbClr val="7030A0"/>
                </a:solidFill>
              </a:rPr>
              <a:t>Assessment, Chairs, Senate </a:t>
            </a:r>
            <a:r>
              <a:rPr lang="en-US" dirty="0" smtClean="0">
                <a:solidFill>
                  <a:srgbClr val="7030A0"/>
                </a:solidFill>
              </a:rPr>
              <a:t>Committees, UCC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-Student Groups – </a:t>
            </a:r>
            <a:r>
              <a:rPr lang="en-US" dirty="0" smtClean="0">
                <a:solidFill>
                  <a:srgbClr val="7030A0"/>
                </a:solidFill>
              </a:rPr>
              <a:t>SGA, others 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-Administration &amp; Staff– Deans, BOT, Cabinet, Communications, Facilities, IT,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Admissions, Athletics, Student Life, Developmental Ed, HR, Policy, Planning, </a:t>
            </a:r>
            <a:r>
              <a:rPr lang="en-US" dirty="0" err="1" smtClean="0">
                <a:solidFill>
                  <a:srgbClr val="7030A0"/>
                </a:solidFill>
              </a:rPr>
              <a:t>etc</a:t>
            </a:r>
            <a:endParaRPr lang="en-US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7030A0"/>
                </a:solidFill>
              </a:rPr>
              <a:t>Interviews with university </a:t>
            </a:r>
            <a:r>
              <a:rPr lang="en-US" sz="2400" b="1" dirty="0" smtClean="0">
                <a:solidFill>
                  <a:srgbClr val="7030A0"/>
                </a:solidFill>
              </a:rPr>
              <a:t>community at large</a:t>
            </a:r>
            <a:endParaRPr lang="en-US" sz="24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--Faculty, Staff, Students, Advisory Groups,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8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Franklin Gothic Demi" panose="020B0703020102020204" pitchFamily="34" charset="0"/>
              </a:rPr>
              <a:t>How to Prepare/Respond to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78183"/>
            <a:ext cx="9601200" cy="448887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Read the self-study standard(s), requirements of affiliation that pertain to your area</a:t>
            </a:r>
          </a:p>
          <a:p>
            <a:r>
              <a:rPr lang="en-US" sz="2400" dirty="0">
                <a:solidFill>
                  <a:srgbClr val="7030A0"/>
                </a:solidFill>
              </a:rPr>
              <a:t>Know your area (policies, activities, staff, etc.) &amp; be prepared to inform on it</a:t>
            </a:r>
          </a:p>
          <a:p>
            <a:r>
              <a:rPr lang="en-US" sz="2400" dirty="0">
                <a:solidFill>
                  <a:srgbClr val="7030A0"/>
                </a:solidFill>
              </a:rPr>
              <a:t>Be ready to respond with additional documentation if needed</a:t>
            </a:r>
          </a:p>
          <a:p>
            <a:r>
              <a:rPr lang="en-US" sz="2400" dirty="0">
                <a:solidFill>
                  <a:srgbClr val="7030A0"/>
                </a:solidFill>
              </a:rPr>
              <a:t> Answer questions truthfully</a:t>
            </a:r>
          </a:p>
          <a:p>
            <a:r>
              <a:rPr lang="en-US" sz="2400" dirty="0">
                <a:solidFill>
                  <a:srgbClr val="7030A0"/>
                </a:solidFill>
              </a:rPr>
              <a:t>Respond with integrity (*not the time to “air dirty laundry”)</a:t>
            </a:r>
          </a:p>
          <a:p>
            <a:r>
              <a:rPr lang="en-US" sz="2400" dirty="0">
                <a:solidFill>
                  <a:srgbClr val="7030A0"/>
                </a:solidFill>
              </a:rPr>
              <a:t>Share your pride in our institution</a:t>
            </a:r>
          </a:p>
          <a:p>
            <a:r>
              <a:rPr lang="en-US" sz="2400" dirty="0">
                <a:solidFill>
                  <a:srgbClr val="7030A0"/>
                </a:solidFill>
              </a:rPr>
              <a:t>If you don’t know the answer to their question, say that and suggest to whom they might speak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9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26392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Franklin Gothic Demi" panose="020B0703020102020204" pitchFamily="34" charset="0"/>
              </a:rPr>
              <a:t>Visit our Middle States </a:t>
            </a:r>
            <a:r>
              <a:rPr lang="en-US" sz="4000" dirty="0" smtClean="0">
                <a:solidFill>
                  <a:srgbClr val="7030A0"/>
                </a:solidFill>
                <a:latin typeface="Franklin Gothic Demi" panose="020B0703020102020204" pitchFamily="34" charset="0"/>
              </a:rPr>
              <a:t>webpage</a:t>
            </a:r>
            <a:r>
              <a:rPr lang="en-US" sz="4000" dirty="0" smtClean="0">
                <a:solidFill>
                  <a:srgbClr val="7030A0"/>
                </a:solidFill>
              </a:rPr>
              <a:t/>
            </a:r>
            <a:br>
              <a:rPr lang="en-US" sz="4000" dirty="0" smtClean="0">
                <a:solidFill>
                  <a:srgbClr val="7030A0"/>
                </a:solidFill>
              </a:rPr>
            </a:br>
            <a:r>
              <a:rPr lang="en-US" sz="4000" dirty="0">
                <a:solidFill>
                  <a:srgbClr val="7030A0"/>
                </a:solidFill>
              </a:rPr>
              <a:t/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en-US" sz="4000" dirty="0" smtClean="0">
                <a:solidFill>
                  <a:srgbClr val="7030A0"/>
                </a:solidFill>
                <a:hlinkClick r:id="rId2"/>
              </a:rPr>
              <a:t>https</a:t>
            </a:r>
            <a:r>
              <a:rPr lang="en-US" sz="4000" dirty="0">
                <a:solidFill>
                  <a:srgbClr val="7030A0"/>
                </a:solidFill>
                <a:hlinkClick r:id="rId2"/>
              </a:rPr>
              <a:t>://</a:t>
            </a:r>
            <a:r>
              <a:rPr lang="en-US" sz="4000" dirty="0" smtClean="0">
                <a:solidFill>
                  <a:srgbClr val="7030A0"/>
                </a:solidFill>
                <a:hlinkClick r:id="rId2"/>
              </a:rPr>
              <a:t>www.wpunj.edu/middle-states-self-study/index.html</a:t>
            </a:r>
            <a:r>
              <a:rPr lang="en-US" sz="4000" dirty="0" smtClean="0">
                <a:solidFill>
                  <a:srgbClr val="7030A0"/>
                </a:solidFill>
              </a:rPr>
              <a:t/>
            </a:r>
            <a:br>
              <a:rPr lang="en-US" sz="4000" dirty="0" smtClean="0">
                <a:solidFill>
                  <a:srgbClr val="7030A0"/>
                </a:solidFill>
              </a:rPr>
            </a:br>
            <a:r>
              <a:rPr lang="en-US" sz="4000" dirty="0" smtClean="0">
                <a:solidFill>
                  <a:srgbClr val="7030A0"/>
                </a:solidFill>
              </a:rPr>
              <a:t/>
            </a:r>
            <a:br>
              <a:rPr lang="en-US" sz="4000" dirty="0" smtClean="0">
                <a:solidFill>
                  <a:srgbClr val="7030A0"/>
                </a:solidFill>
              </a:rPr>
            </a:b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165600"/>
            <a:ext cx="9601200" cy="170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>
                <a:solidFill>
                  <a:srgbClr val="7030A0"/>
                </a:solidFill>
                <a:latin typeface="Franklin Gothic Demi Cond" panose="020B0706030402020204" pitchFamily="34" charset="0"/>
              </a:rPr>
              <a:t>QUESTIONS? </a:t>
            </a:r>
            <a:endParaRPr lang="en-US" sz="7200" dirty="0">
              <a:solidFill>
                <a:srgbClr val="7030A0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58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292</TotalTime>
  <Words>686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Franklin Gothic Book</vt:lpstr>
      <vt:lpstr>Franklin Gothic Demi</vt:lpstr>
      <vt:lpstr>Franklin Gothic Demi Cond</vt:lpstr>
      <vt:lpstr>Wingdings</vt:lpstr>
      <vt:lpstr>Crop</vt:lpstr>
      <vt:lpstr>Middle States Reaccreditation 2020-2021   Preparing for the site visit  William Paterson University Town Hall Feb. 24, 2021</vt:lpstr>
      <vt:lpstr>Our Self-study Process</vt:lpstr>
      <vt:lpstr>Research and Writing the Self-study</vt:lpstr>
      <vt:lpstr>Drafting our Self-study</vt:lpstr>
      <vt:lpstr>We’ve come a long way, And now…</vt:lpstr>
      <vt:lpstr>Documents under review</vt:lpstr>
      <vt:lpstr>What to Expect</vt:lpstr>
      <vt:lpstr>How to Prepare/Respond to Questions</vt:lpstr>
      <vt:lpstr>Visit our Middle States webpage  https://www.wpunj.edu/middle-states-self-study/index.html  </vt:lpstr>
    </vt:vector>
  </TitlesOfParts>
  <Company>William Paterson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States Reaccreditation 2020-2021   William Paterson University  Town Hall Feb. 24, 2021</dc:title>
  <dc:creator>Hill, Sandra</dc:creator>
  <cp:lastModifiedBy>Adanu, Sesime</cp:lastModifiedBy>
  <cp:revision>16</cp:revision>
  <dcterms:created xsi:type="dcterms:W3CDTF">2021-02-22T23:01:42Z</dcterms:created>
  <dcterms:modified xsi:type="dcterms:W3CDTF">2021-03-01T14:10:57Z</dcterms:modified>
</cp:coreProperties>
</file>